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9"/>
  </p:notesMasterIdLst>
  <p:handoutMasterIdLst>
    <p:handoutMasterId r:id="rId20"/>
  </p:handoutMasterIdLst>
  <p:sldIdLst>
    <p:sldId id="496" r:id="rId5"/>
    <p:sldId id="512" r:id="rId6"/>
    <p:sldId id="514" r:id="rId7"/>
    <p:sldId id="513" r:id="rId8"/>
    <p:sldId id="511" r:id="rId9"/>
    <p:sldId id="509" r:id="rId10"/>
    <p:sldId id="515" r:id="rId11"/>
    <p:sldId id="516" r:id="rId12"/>
    <p:sldId id="517" r:id="rId13"/>
    <p:sldId id="499" r:id="rId14"/>
    <p:sldId id="506" r:id="rId15"/>
    <p:sldId id="508" r:id="rId16"/>
    <p:sldId id="507" r:id="rId17"/>
    <p:sldId id="5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8"/>
      </p:cViewPr>
      <p:guideLst>
        <p:guide orient="horz" pos="1968"/>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5/3/2022</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5/3/2022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39188"/>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foundaquiltedheart.com/category/other/ifaqh/"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harmony1.com/textile-waste-infographic/"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p:txBody>
          <a:bodyPr/>
          <a:lstStyle/>
          <a:p>
            <a:r>
              <a:rPr lang="en-US" sz="8800" dirty="0">
                <a:solidFill>
                  <a:schemeClr val="bg1"/>
                </a:solidFill>
              </a:rPr>
              <a:t>Recycle/Upcycle</a:t>
            </a:r>
            <a:endParaRPr lang="en-US" dirty="0"/>
          </a:p>
        </p:txBody>
      </p:sp>
      <p:sp>
        <p:nvSpPr>
          <p:cNvPr id="3" name="Subtitle 2">
            <a:extLst>
              <a:ext uri="{FF2B5EF4-FFF2-40B4-BE49-F238E27FC236}">
                <a16:creationId xmlns:a16="http://schemas.microsoft.com/office/drawing/2014/main" id="{AF5A2D86-784C-417D-9AD4-AF18311FBC6D}"/>
              </a:ext>
            </a:extLst>
          </p:cNvPr>
          <p:cNvSpPr>
            <a:spLocks noGrp="1"/>
          </p:cNvSpPr>
          <p:nvPr>
            <p:ph type="subTitle" idx="1"/>
          </p:nvPr>
        </p:nvSpPr>
        <p:spPr/>
        <p:txBody>
          <a:bodyPr/>
          <a:lstStyle/>
          <a:p>
            <a:r>
              <a:rPr lang="en-US" sz="3200" b="1" dirty="0">
                <a:solidFill>
                  <a:schemeClr val="bg1"/>
                </a:solidFill>
              </a:rPr>
              <a:t>Chequamegon Bay Quilters</a:t>
            </a:r>
          </a:p>
        </p:txBody>
      </p:sp>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Found A Quilted Heart">
            <a:extLst>
              <a:ext uri="{FF2B5EF4-FFF2-40B4-BE49-F238E27FC236}">
                <a16:creationId xmlns:a16="http://schemas.microsoft.com/office/drawing/2014/main" id="{3DBE3124-59F1-49AA-8F71-66EF41443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906" y="2279375"/>
            <a:ext cx="6474940" cy="236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3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B92-813C-4042-B316-05BBE4D46BC7}"/>
              </a:ext>
            </a:extLst>
          </p:cNvPr>
          <p:cNvSpPr>
            <a:spLocks noGrp="1"/>
          </p:cNvSpPr>
          <p:nvPr>
            <p:ph type="title"/>
          </p:nvPr>
        </p:nvSpPr>
        <p:spPr/>
        <p:txBody>
          <a:bodyPr/>
          <a:lstStyle/>
          <a:p>
            <a:r>
              <a:rPr lang="en-US" dirty="0"/>
              <a:t>Rules</a:t>
            </a:r>
          </a:p>
        </p:txBody>
      </p:sp>
      <p:sp>
        <p:nvSpPr>
          <p:cNvPr id="5" name="Slide Number Placeholder 4">
            <a:extLst>
              <a:ext uri="{FF2B5EF4-FFF2-40B4-BE49-F238E27FC236}">
                <a16:creationId xmlns:a16="http://schemas.microsoft.com/office/drawing/2014/main" id="{763B58A6-180C-4F65-9C7E-460497F34301}"/>
              </a:ext>
            </a:extLst>
          </p:cNvPr>
          <p:cNvSpPr>
            <a:spLocks noGrp="1"/>
          </p:cNvSpPr>
          <p:nvPr>
            <p:ph type="sldNum" sz="quarter" idx="12"/>
          </p:nvPr>
        </p:nvSpPr>
        <p:spPr/>
        <p:txBody>
          <a:bodyPr/>
          <a:lstStyle/>
          <a:p>
            <a:fld id="{2C18C1E5-FB55-42F5-BD6D-9CC153FCDBE6}" type="slidenum">
              <a:rPr lang="en-US" smtClean="0"/>
              <a:pPr/>
              <a:t>11</a:t>
            </a:fld>
            <a:endParaRPr lang="en-US" dirty="0"/>
          </a:p>
        </p:txBody>
      </p:sp>
      <p:sp>
        <p:nvSpPr>
          <p:cNvPr id="26" name="TextBox 25">
            <a:extLst>
              <a:ext uri="{FF2B5EF4-FFF2-40B4-BE49-F238E27FC236}">
                <a16:creationId xmlns:a16="http://schemas.microsoft.com/office/drawing/2014/main" id="{7E55ED02-A5BB-478A-A68A-B866B47B2212}"/>
              </a:ext>
            </a:extLst>
          </p:cNvPr>
          <p:cNvSpPr txBox="1"/>
          <p:nvPr/>
        </p:nvSpPr>
        <p:spPr>
          <a:xfrm>
            <a:off x="344557" y="2743200"/>
            <a:ext cx="11555895" cy="3877985"/>
          </a:xfrm>
          <a:prstGeom prst="rect">
            <a:avLst/>
          </a:prstGeom>
          <a:noFill/>
        </p:spPr>
        <p:txBody>
          <a:bodyPr wrap="square" lIns="182880" rIns="182880" numCol="2" spcCol="274320">
            <a:spAutoFit/>
          </a:bodyPr>
          <a:lstStyle/>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Do not hand, give or gift hearts to people. (Hearts need to be “found.”)</a:t>
            </a:r>
            <a:endParaRPr lang="en-US" b="0" i="0" dirty="0">
              <a:solidFill>
                <a:srgbClr val="7A7575"/>
              </a:solidFill>
              <a:effectLst/>
              <a:latin typeface="Droid Sans"/>
            </a:endParaRP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Do not leave hearts on personal or private property, such as a front porch, vehicle, door, bicycle, mailbox, gate, little libraries, etc. (Not random)</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hearts in places that are not public: hotel rooms, work desk, break rooms, office, private retreat, etc. (Not public )</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hearts inside any kind of retail store or on retail displays. (Can be mistaken for merchandise.)</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hearts in airports. (Homeland security does not approve!)</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hearts in National Parks or National Wilderness areas. (</a:t>
            </a:r>
            <a:r>
              <a:rPr lang="en-US" b="0" i="1" dirty="0">
                <a:solidFill>
                  <a:srgbClr val="000000"/>
                </a:solidFill>
                <a:effectLst/>
                <a:latin typeface="Droid Sans"/>
              </a:rPr>
              <a:t>Federal Regulation Title 36, 2.22 (a)</a:t>
            </a:r>
            <a:r>
              <a:rPr lang="en-US" b="0" i="0" dirty="0">
                <a:solidFill>
                  <a:srgbClr val="000000"/>
                </a:solidFill>
                <a:effectLst/>
                <a:latin typeface="Droid Sans"/>
              </a:rPr>
              <a:t>)</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hearts in bathrooms, restrooms, washrooms, etc. (Unsanitary)</a:t>
            </a:r>
            <a:endParaRPr lang="en-US" b="0" i="0" dirty="0">
              <a:solidFill>
                <a:srgbClr val="7A7575"/>
              </a:solidFill>
              <a:effectLst/>
              <a:latin typeface="Droid Sans"/>
            </a:endParaRPr>
          </a:p>
          <a:p>
            <a:pPr marL="285750" indent="-285750" algn="l" fontAlgn="base">
              <a:spcAft>
                <a:spcPts val="1200"/>
              </a:spcAft>
              <a:buFont typeface="Arial" panose="020B0604020202020204" pitchFamily="34" charset="0"/>
              <a:buChar char="•"/>
            </a:pPr>
            <a:r>
              <a:rPr lang="en-US" b="0" i="0" dirty="0">
                <a:solidFill>
                  <a:srgbClr val="000000"/>
                </a:solidFill>
                <a:effectLst/>
                <a:latin typeface="Droid Sans"/>
              </a:rPr>
              <a:t>Do not leave in places where they may be thrown away by staff. (Super Sad)</a:t>
            </a:r>
          </a:p>
          <a:p>
            <a:pPr marL="285750" indent="-285750" algn="l" fontAlgn="base">
              <a:spcAft>
                <a:spcPts val="1200"/>
              </a:spcAft>
              <a:buFont typeface="Arial" panose="020B0604020202020204" pitchFamily="34" charset="0"/>
              <a:buChar char="•"/>
            </a:pPr>
            <a:endParaRPr lang="en-US" b="0" i="0" dirty="0">
              <a:solidFill>
                <a:srgbClr val="7A7575"/>
              </a:solidFill>
              <a:effectLst/>
              <a:latin typeface="Droid Sans"/>
            </a:endParaRPr>
          </a:p>
        </p:txBody>
      </p:sp>
    </p:spTree>
    <p:extLst>
      <p:ext uri="{BB962C8B-B14F-4D97-AF65-F5344CB8AC3E}">
        <p14:creationId xmlns:p14="http://schemas.microsoft.com/office/powerpoint/2010/main" val="215194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B92-813C-4042-B316-05BBE4D46BC7}"/>
              </a:ext>
            </a:extLst>
          </p:cNvPr>
          <p:cNvSpPr>
            <a:spLocks noGrp="1"/>
          </p:cNvSpPr>
          <p:nvPr>
            <p:ph type="title"/>
          </p:nvPr>
        </p:nvSpPr>
        <p:spPr/>
        <p:txBody>
          <a:bodyPr/>
          <a:lstStyle/>
          <a:p>
            <a:r>
              <a:rPr lang="en-US" dirty="0"/>
              <a:t>Guidelines for sewing</a:t>
            </a:r>
          </a:p>
        </p:txBody>
      </p:sp>
      <p:sp>
        <p:nvSpPr>
          <p:cNvPr id="5" name="Slide Number Placeholder 4">
            <a:extLst>
              <a:ext uri="{FF2B5EF4-FFF2-40B4-BE49-F238E27FC236}">
                <a16:creationId xmlns:a16="http://schemas.microsoft.com/office/drawing/2014/main" id="{763B58A6-180C-4F65-9C7E-460497F34301}"/>
              </a:ext>
            </a:extLst>
          </p:cNvPr>
          <p:cNvSpPr>
            <a:spLocks noGrp="1"/>
          </p:cNvSpPr>
          <p:nvPr>
            <p:ph type="sldNum" sz="quarter" idx="12"/>
          </p:nvPr>
        </p:nvSpPr>
        <p:spPr/>
        <p:txBody>
          <a:bodyPr/>
          <a:lstStyle/>
          <a:p>
            <a:fld id="{2C18C1E5-FB55-42F5-BD6D-9CC153FCDBE6}" type="slidenum">
              <a:rPr lang="en-US" smtClean="0"/>
              <a:pPr/>
              <a:t>12</a:t>
            </a:fld>
            <a:endParaRPr lang="en-US" dirty="0"/>
          </a:p>
        </p:txBody>
      </p:sp>
      <p:sp>
        <p:nvSpPr>
          <p:cNvPr id="26" name="TextBox 25">
            <a:extLst>
              <a:ext uri="{FF2B5EF4-FFF2-40B4-BE49-F238E27FC236}">
                <a16:creationId xmlns:a16="http://schemas.microsoft.com/office/drawing/2014/main" id="{7E55ED02-A5BB-478A-A68A-B866B47B2212}"/>
              </a:ext>
            </a:extLst>
          </p:cNvPr>
          <p:cNvSpPr txBox="1"/>
          <p:nvPr/>
        </p:nvSpPr>
        <p:spPr>
          <a:xfrm>
            <a:off x="1355873" y="2849525"/>
            <a:ext cx="6384629" cy="2800767"/>
          </a:xfrm>
          <a:prstGeom prst="rect">
            <a:avLst/>
          </a:prstGeom>
          <a:noFill/>
        </p:spPr>
        <p:txBody>
          <a:bodyPr wrap="square" lIns="182880" rIns="182880" numCol="1" spcCol="274320">
            <a:spAutoFit/>
          </a:bodyPr>
          <a:lstStyle/>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No pattern – about the size of your palm.</a:t>
            </a:r>
          </a:p>
          <a:p>
            <a:pPr marL="285750" indent="-285750" fontAlgn="base">
              <a:spcAft>
                <a:spcPts val="1200"/>
              </a:spcAft>
              <a:buFont typeface="Arial" panose="020B0604020202020204" pitchFamily="34" charset="0"/>
              <a:buChar char="•"/>
            </a:pPr>
            <a:r>
              <a:rPr lang="en-US" dirty="0">
                <a:solidFill>
                  <a:srgbClr val="000000"/>
                </a:solidFill>
                <a:latin typeface="Droid Sans"/>
              </a:rPr>
              <a:t>Do not add additional words or statements – printable tag only.</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Do not give to anyone specific – random project</a:t>
            </a:r>
          </a:p>
          <a:p>
            <a:pPr marL="285750" indent="-285750" fontAlgn="base">
              <a:spcAft>
                <a:spcPts val="1200"/>
              </a:spcAft>
              <a:buFont typeface="Arial" panose="020B0604020202020204" pitchFamily="34" charset="0"/>
              <a:buChar char="•"/>
            </a:pPr>
            <a:r>
              <a:rPr lang="en-US" dirty="0">
                <a:solidFill>
                  <a:srgbClr val="000000"/>
                </a:solidFill>
                <a:latin typeface="Droid Sans"/>
              </a:rPr>
              <a:t>No clues </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No additional pockets/gifts</a:t>
            </a:r>
          </a:p>
          <a:p>
            <a:pPr marL="285750" indent="-285750" algn="l" fontAlgn="base">
              <a:spcAft>
                <a:spcPts val="1200"/>
              </a:spcAft>
              <a:buFont typeface="Arial" panose="020B0604020202020204" pitchFamily="34" charset="0"/>
              <a:buChar char="•"/>
            </a:pPr>
            <a:endParaRPr lang="en-US" b="0" i="0" dirty="0">
              <a:solidFill>
                <a:srgbClr val="7A7575"/>
              </a:solidFill>
              <a:effectLst/>
              <a:latin typeface="Droid Sans"/>
            </a:endParaRPr>
          </a:p>
        </p:txBody>
      </p:sp>
      <p:pic>
        <p:nvPicPr>
          <p:cNvPr id="4" name="Picture 3">
            <a:extLst>
              <a:ext uri="{FF2B5EF4-FFF2-40B4-BE49-F238E27FC236}">
                <a16:creationId xmlns:a16="http://schemas.microsoft.com/office/drawing/2014/main" id="{FD501294-3BFA-47FF-9C2E-F986DA6DDE95}"/>
              </a:ext>
            </a:extLst>
          </p:cNvPr>
          <p:cNvPicPr>
            <a:picLocks noChangeAspect="1"/>
          </p:cNvPicPr>
          <p:nvPr/>
        </p:nvPicPr>
        <p:blipFill>
          <a:blip r:embed="rId2"/>
          <a:stretch>
            <a:fillRect/>
          </a:stretch>
        </p:blipFill>
        <p:spPr>
          <a:xfrm>
            <a:off x="8442251" y="2835514"/>
            <a:ext cx="2393876" cy="2706121"/>
          </a:xfrm>
          <a:prstGeom prst="rect">
            <a:avLst/>
          </a:prstGeom>
        </p:spPr>
      </p:pic>
    </p:spTree>
    <p:extLst>
      <p:ext uri="{BB962C8B-B14F-4D97-AF65-F5344CB8AC3E}">
        <p14:creationId xmlns:p14="http://schemas.microsoft.com/office/powerpoint/2010/main" val="230356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B92-813C-4042-B316-05BBE4D46BC7}"/>
              </a:ext>
            </a:extLst>
          </p:cNvPr>
          <p:cNvSpPr>
            <a:spLocks noGrp="1"/>
          </p:cNvSpPr>
          <p:nvPr>
            <p:ph type="title"/>
          </p:nvPr>
        </p:nvSpPr>
        <p:spPr/>
        <p:txBody>
          <a:bodyPr/>
          <a:lstStyle/>
          <a:p>
            <a:r>
              <a:rPr lang="en-US" dirty="0"/>
              <a:t>Good places to sow hearts</a:t>
            </a:r>
          </a:p>
        </p:txBody>
      </p:sp>
      <p:sp>
        <p:nvSpPr>
          <p:cNvPr id="5" name="Slide Number Placeholder 4">
            <a:extLst>
              <a:ext uri="{FF2B5EF4-FFF2-40B4-BE49-F238E27FC236}">
                <a16:creationId xmlns:a16="http://schemas.microsoft.com/office/drawing/2014/main" id="{763B58A6-180C-4F65-9C7E-460497F34301}"/>
              </a:ext>
            </a:extLst>
          </p:cNvPr>
          <p:cNvSpPr>
            <a:spLocks noGrp="1"/>
          </p:cNvSpPr>
          <p:nvPr>
            <p:ph type="sldNum" sz="quarter" idx="12"/>
          </p:nvPr>
        </p:nvSpPr>
        <p:spPr/>
        <p:txBody>
          <a:bodyPr/>
          <a:lstStyle/>
          <a:p>
            <a:fld id="{2C18C1E5-FB55-42F5-BD6D-9CC153FCDBE6}" type="slidenum">
              <a:rPr lang="en-US" smtClean="0"/>
              <a:pPr/>
              <a:t>13</a:t>
            </a:fld>
            <a:endParaRPr lang="en-US" dirty="0"/>
          </a:p>
        </p:txBody>
      </p:sp>
      <p:sp>
        <p:nvSpPr>
          <p:cNvPr id="26" name="TextBox 25">
            <a:extLst>
              <a:ext uri="{FF2B5EF4-FFF2-40B4-BE49-F238E27FC236}">
                <a16:creationId xmlns:a16="http://schemas.microsoft.com/office/drawing/2014/main" id="{7E55ED02-A5BB-478A-A68A-B866B47B2212}"/>
              </a:ext>
            </a:extLst>
          </p:cNvPr>
          <p:cNvSpPr txBox="1"/>
          <p:nvPr/>
        </p:nvSpPr>
        <p:spPr>
          <a:xfrm>
            <a:off x="490330" y="2743200"/>
            <a:ext cx="11410122" cy="2941983"/>
          </a:xfrm>
          <a:prstGeom prst="rect">
            <a:avLst/>
          </a:prstGeom>
          <a:noFill/>
        </p:spPr>
        <p:txBody>
          <a:bodyPr wrap="square" lIns="182880" rIns="182880" numCol="2" spcCol="274320">
            <a:spAutoFit/>
          </a:bodyPr>
          <a:lstStyle/>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local park</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hiking trail</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highway rest stop</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community center</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outdoor shopping center</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town square</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foyer of public place</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community bulletin board</a:t>
            </a:r>
          </a:p>
          <a:p>
            <a:pPr marL="285750" indent="-285750" fontAlgn="base">
              <a:spcAft>
                <a:spcPts val="1200"/>
              </a:spcAft>
              <a:buFont typeface="Arial" panose="020B0604020202020204" pitchFamily="34" charset="0"/>
              <a:buChar char="•"/>
            </a:pPr>
            <a:r>
              <a:rPr lang="en-US" dirty="0">
                <a:solidFill>
                  <a:srgbClr val="000000"/>
                </a:solidFill>
                <a:latin typeface="Droid Sans"/>
              </a:rPr>
              <a:t>b</a:t>
            </a:r>
            <a:r>
              <a:rPr lang="en-US" b="0" i="0" dirty="0">
                <a:solidFill>
                  <a:srgbClr val="000000"/>
                </a:solidFill>
                <a:effectLst/>
                <a:latin typeface="Droid Sans"/>
              </a:rPr>
              <a:t>each</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nature trail</a:t>
            </a:r>
          </a:p>
          <a:p>
            <a:pPr marL="285750" indent="-285750" fontAlgn="base">
              <a:spcAft>
                <a:spcPts val="1200"/>
              </a:spcAft>
              <a:buFont typeface="Arial" panose="020B0604020202020204" pitchFamily="34" charset="0"/>
              <a:buChar char="•"/>
            </a:pPr>
            <a:r>
              <a:rPr lang="en-US" dirty="0">
                <a:solidFill>
                  <a:srgbClr val="000000"/>
                </a:solidFill>
                <a:latin typeface="Droid Sans"/>
              </a:rPr>
              <a:t>m</a:t>
            </a:r>
            <a:r>
              <a:rPr lang="en-US" b="0" i="0" dirty="0">
                <a:solidFill>
                  <a:srgbClr val="000000"/>
                </a:solidFill>
                <a:effectLst/>
                <a:latin typeface="Droid Sans"/>
              </a:rPr>
              <a:t>useum</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tourist attraction</a:t>
            </a:r>
          </a:p>
          <a:p>
            <a:pPr marL="285750" indent="-285750" fontAlgn="base">
              <a:spcAft>
                <a:spcPts val="1200"/>
              </a:spcAft>
              <a:buFont typeface="Arial" panose="020B0604020202020204" pitchFamily="34" charset="0"/>
              <a:buChar char="•"/>
            </a:pPr>
            <a:r>
              <a:rPr lang="en-US" b="0" i="0" dirty="0">
                <a:solidFill>
                  <a:srgbClr val="000000"/>
                </a:solidFill>
                <a:effectLst/>
                <a:latin typeface="Droid Sans"/>
              </a:rPr>
              <a:t>trees, bushes and fences in downtown area</a:t>
            </a:r>
            <a:endParaRPr lang="en-US" b="0" i="0" dirty="0">
              <a:solidFill>
                <a:srgbClr val="7A7575"/>
              </a:solidFill>
              <a:effectLst/>
              <a:latin typeface="Droid Sans"/>
            </a:endParaRPr>
          </a:p>
        </p:txBody>
      </p:sp>
      <p:sp>
        <p:nvSpPr>
          <p:cNvPr id="6" name="TextBox 5">
            <a:extLst>
              <a:ext uri="{FF2B5EF4-FFF2-40B4-BE49-F238E27FC236}">
                <a16:creationId xmlns:a16="http://schemas.microsoft.com/office/drawing/2014/main" id="{24F6D988-E19B-424B-8B71-8AE15377F926}"/>
              </a:ext>
            </a:extLst>
          </p:cNvPr>
          <p:cNvSpPr txBox="1"/>
          <p:nvPr/>
        </p:nvSpPr>
        <p:spPr>
          <a:xfrm>
            <a:off x="974034" y="6137615"/>
            <a:ext cx="10243931" cy="369332"/>
          </a:xfrm>
          <a:prstGeom prst="rect">
            <a:avLst/>
          </a:prstGeom>
          <a:noFill/>
        </p:spPr>
        <p:txBody>
          <a:bodyPr wrap="square">
            <a:spAutoFit/>
          </a:bodyPr>
          <a:lstStyle/>
          <a:p>
            <a:r>
              <a:rPr lang="en-US" b="0" i="0" dirty="0">
                <a:solidFill>
                  <a:srgbClr val="000000"/>
                </a:solidFill>
                <a:effectLst/>
                <a:latin typeface="Droid Sans"/>
              </a:rPr>
              <a:t>Be imaginative and creative when looking for just the right public place to sow a heart and have fun</a:t>
            </a:r>
            <a:endParaRPr lang="en-US" dirty="0"/>
          </a:p>
        </p:txBody>
      </p:sp>
    </p:spTree>
    <p:extLst>
      <p:ext uri="{BB962C8B-B14F-4D97-AF65-F5344CB8AC3E}">
        <p14:creationId xmlns:p14="http://schemas.microsoft.com/office/powerpoint/2010/main" val="14455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83CD-059C-4A3C-8337-1053A06658D2}"/>
              </a:ext>
            </a:extLst>
          </p:cNvPr>
          <p:cNvSpPr>
            <a:spLocks noGrp="1"/>
          </p:cNvSpPr>
          <p:nvPr>
            <p:ph type="title"/>
          </p:nvPr>
        </p:nvSpPr>
        <p:spPr>
          <a:xfrm>
            <a:off x="838200" y="932688"/>
            <a:ext cx="10515600" cy="2523744"/>
          </a:xfrm>
        </p:spPr>
        <p:txBody>
          <a:bodyPr>
            <a:normAutofit/>
          </a:bodyPr>
          <a:lstStyle/>
          <a:p>
            <a:r>
              <a:rPr lang="en-US" sz="4800" dirty="0">
                <a:solidFill>
                  <a:schemeClr val="bg1"/>
                </a:solidFill>
                <a:hlinkClick r:id="rId2"/>
              </a:rPr>
              <a:t>https://www.ifoundaquiltedheart.com/category/other/ifaqh/</a:t>
            </a:r>
            <a:endParaRPr lang="en-US" sz="4800" dirty="0"/>
          </a:p>
        </p:txBody>
      </p:sp>
      <p:sp>
        <p:nvSpPr>
          <p:cNvPr id="5" name="Slide Number Placeholder 4">
            <a:extLst>
              <a:ext uri="{FF2B5EF4-FFF2-40B4-BE49-F238E27FC236}">
                <a16:creationId xmlns:a16="http://schemas.microsoft.com/office/drawing/2014/main" id="{7B03B7BE-39F6-40AC-AB8F-9F8D5C70A057}"/>
              </a:ext>
            </a:extLst>
          </p:cNvPr>
          <p:cNvSpPr>
            <a:spLocks noGrp="1"/>
          </p:cNvSpPr>
          <p:nvPr>
            <p:ph type="sldNum" sz="quarter" idx="12"/>
          </p:nvPr>
        </p:nvSpPr>
        <p:spPr/>
        <p:txBody>
          <a:bodyPr/>
          <a:lstStyle/>
          <a:p>
            <a:fld id="{2C18C1E5-FB55-42F5-BD6D-9CC153FCDBE6}" type="slidenum">
              <a:rPr lang="en-US" smtClean="0"/>
              <a:pPr/>
              <a:t>14</a:t>
            </a:fld>
            <a:endParaRPr lang="en-US" dirty="0"/>
          </a:p>
        </p:txBody>
      </p:sp>
    </p:spTree>
    <p:extLst>
      <p:ext uri="{BB962C8B-B14F-4D97-AF65-F5344CB8AC3E}">
        <p14:creationId xmlns:p14="http://schemas.microsoft.com/office/powerpoint/2010/main" val="233790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3C-5AC8-7139-4097-9A4A2D095DAF}"/>
              </a:ext>
            </a:extLst>
          </p:cNvPr>
          <p:cNvSpPr>
            <a:spLocks noGrp="1"/>
          </p:cNvSpPr>
          <p:nvPr>
            <p:ph type="title"/>
          </p:nvPr>
        </p:nvSpPr>
        <p:spPr>
          <a:xfrm>
            <a:off x="838200" y="365124"/>
            <a:ext cx="10515600" cy="1503434"/>
          </a:xfrm>
        </p:spPr>
        <p:txBody>
          <a:bodyPr>
            <a:normAutofit fontScale="90000"/>
          </a:bodyPr>
          <a:lstStyle/>
          <a:p>
            <a:r>
              <a:rPr lang="en-US" sz="5300" b="1" i="0" dirty="0">
                <a:solidFill>
                  <a:srgbClr val="0267A4"/>
                </a:solidFill>
                <a:effectLst/>
                <a:latin typeface="Roboto" panose="020B0604020202020204" pitchFamily="2" charset="0"/>
                <a:hlinkClick r:id="rId2"/>
              </a:rPr>
              <a:t>Some Facts About Textile Waste (Council for Textile Recycling)</a:t>
            </a:r>
            <a:endParaRPr lang="en-US" dirty="0"/>
          </a:p>
        </p:txBody>
      </p:sp>
      <p:sp>
        <p:nvSpPr>
          <p:cNvPr id="3" name="Content Placeholder 2">
            <a:extLst>
              <a:ext uri="{FF2B5EF4-FFF2-40B4-BE49-F238E27FC236}">
                <a16:creationId xmlns:a16="http://schemas.microsoft.com/office/drawing/2014/main" id="{85F54B9A-BF73-9DB8-701D-B1DA162C29F4}"/>
              </a:ext>
            </a:extLst>
          </p:cNvPr>
          <p:cNvSpPr>
            <a:spLocks noGrp="1"/>
          </p:cNvSpPr>
          <p:nvPr>
            <p:ph idx="1"/>
          </p:nvPr>
        </p:nvSpPr>
        <p:spPr>
          <a:xfrm>
            <a:off x="609599" y="2304288"/>
            <a:ext cx="11012557" cy="3877056"/>
          </a:xfrm>
        </p:spPr>
        <p:txBody>
          <a:bodyPr>
            <a:normAutofit fontScale="85000" lnSpcReduction="20000"/>
          </a:bodyPr>
          <a:lstStyle/>
          <a:p>
            <a:pPr algn="l" fontAlgn="base">
              <a:buFont typeface="Arial" panose="020B0604020202020204" pitchFamily="34" charset="0"/>
              <a:buChar char="•"/>
            </a:pPr>
            <a:r>
              <a:rPr lang="en-US" b="0" i="0" dirty="0">
                <a:solidFill>
                  <a:srgbClr val="111111"/>
                </a:solidFill>
                <a:effectLst/>
                <a:latin typeface="Roboto" panose="020B0604020202020204" pitchFamily="2" charset="0"/>
              </a:rPr>
              <a:t>Textile waste accounts for 5% of landfill space according to the US EPA</a:t>
            </a:r>
          </a:p>
          <a:p>
            <a:pPr algn="l" fontAlgn="base">
              <a:buFont typeface="Arial" panose="020B0604020202020204" pitchFamily="34" charset="0"/>
              <a:buChar char="•"/>
            </a:pPr>
            <a:r>
              <a:rPr lang="en-US" b="0" i="0" dirty="0">
                <a:solidFill>
                  <a:srgbClr val="111111"/>
                </a:solidFill>
                <a:effectLst/>
                <a:latin typeface="Roboto" panose="020B0604020202020204" pitchFamily="2" charset="0"/>
              </a:rPr>
              <a:t>The United States generates an average of 25 billion pounds of textiles per year</a:t>
            </a:r>
          </a:p>
          <a:p>
            <a:pPr marL="742950" lvl="1" indent="-285750" algn="l" fontAlgn="base">
              <a:buFont typeface="Arial" panose="020B0604020202020204" pitchFamily="34" charset="0"/>
              <a:buChar char="•"/>
            </a:pPr>
            <a:r>
              <a:rPr lang="en-US" b="0" i="0" dirty="0">
                <a:solidFill>
                  <a:srgbClr val="111111"/>
                </a:solidFill>
                <a:effectLst/>
                <a:latin typeface="Roboto" panose="020B0604020202020204" pitchFamily="2" charset="0"/>
              </a:rPr>
              <a:t>That’s 82 pounds per United States Resident</a:t>
            </a:r>
          </a:p>
          <a:p>
            <a:pPr algn="l" fontAlgn="base">
              <a:buFont typeface="Arial" panose="020B0604020202020204" pitchFamily="34" charset="0"/>
              <a:buChar char="•"/>
            </a:pPr>
            <a:r>
              <a:rPr lang="en-US" b="0" i="0" dirty="0">
                <a:solidFill>
                  <a:srgbClr val="111111"/>
                </a:solidFill>
                <a:effectLst/>
                <a:latin typeface="Roboto" panose="020B0604020202020204" pitchFamily="2" charset="0"/>
              </a:rPr>
              <a:t>15 percent of that gets donated or recycled, and the remaining 85 percent goes to landfills.</a:t>
            </a:r>
          </a:p>
          <a:p>
            <a:pPr marL="742950" lvl="1" indent="-285750" algn="l" fontAlgn="base">
              <a:buFont typeface="Arial" panose="020B0604020202020204" pitchFamily="34" charset="0"/>
              <a:buChar char="•"/>
            </a:pPr>
            <a:r>
              <a:rPr lang="en-US" b="0" i="0" dirty="0">
                <a:solidFill>
                  <a:srgbClr val="111111"/>
                </a:solidFill>
                <a:effectLst/>
                <a:latin typeface="Roboto" panose="020B0604020202020204" pitchFamily="2" charset="0"/>
              </a:rPr>
              <a:t>That’s 21 billion pounds of textile waste going to landfills per year!</a:t>
            </a:r>
          </a:p>
          <a:p>
            <a:pPr algn="l" fontAlgn="base">
              <a:buFont typeface="Arial" panose="020B0604020202020204" pitchFamily="34" charset="0"/>
              <a:buChar char="•"/>
            </a:pPr>
            <a:r>
              <a:rPr lang="en-US" b="0" i="0" dirty="0">
                <a:solidFill>
                  <a:srgbClr val="111111"/>
                </a:solidFill>
                <a:effectLst/>
                <a:latin typeface="Roboto" panose="020B0604020202020204" pitchFamily="2" charset="0"/>
              </a:rPr>
              <a:t>The average US citizen throws away 70 pounds of textiles.</a:t>
            </a:r>
          </a:p>
          <a:p>
            <a:pPr algn="l" fontAlgn="base">
              <a:buFont typeface="Arial" panose="020B0604020202020204" pitchFamily="34" charset="0"/>
              <a:buChar char="•"/>
            </a:pPr>
            <a:r>
              <a:rPr lang="en-US" b="0" i="0" dirty="0">
                <a:solidFill>
                  <a:srgbClr val="111111"/>
                </a:solidFill>
                <a:effectLst/>
                <a:latin typeface="Roboto" panose="020B0604020202020204" pitchFamily="2" charset="0"/>
              </a:rPr>
              <a:t>These numbers are growing exponentially.</a:t>
            </a:r>
          </a:p>
          <a:p>
            <a:endParaRPr lang="en-US" dirty="0"/>
          </a:p>
        </p:txBody>
      </p:sp>
      <p:sp>
        <p:nvSpPr>
          <p:cNvPr id="4" name="Date Placeholder 3">
            <a:extLst>
              <a:ext uri="{FF2B5EF4-FFF2-40B4-BE49-F238E27FC236}">
                <a16:creationId xmlns:a16="http://schemas.microsoft.com/office/drawing/2014/main" id="{4852A858-385A-CFD8-E36E-08D830DCB1EE}"/>
              </a:ext>
            </a:extLst>
          </p:cNvPr>
          <p:cNvSpPr>
            <a:spLocks noGrp="1"/>
          </p:cNvSpPr>
          <p:nvPr>
            <p:ph type="dt" sz="half" idx="10"/>
          </p:nvPr>
        </p:nvSpPr>
        <p:spPr/>
        <p:txBody>
          <a:bodyPr/>
          <a:lstStyle/>
          <a:p>
            <a:r>
              <a:rPr lang="en-US" dirty="0"/>
              <a:t>May 3, 2022</a:t>
            </a:r>
          </a:p>
        </p:txBody>
      </p:sp>
      <p:sp>
        <p:nvSpPr>
          <p:cNvPr id="5" name="Footer Placeholder 4">
            <a:extLst>
              <a:ext uri="{FF2B5EF4-FFF2-40B4-BE49-F238E27FC236}">
                <a16:creationId xmlns:a16="http://schemas.microsoft.com/office/drawing/2014/main" id="{BDFD2E6F-4A1D-67AE-5A3C-CA306B7A1C27}"/>
              </a:ext>
            </a:extLst>
          </p:cNvPr>
          <p:cNvSpPr>
            <a:spLocks noGrp="1"/>
          </p:cNvSpPr>
          <p:nvPr>
            <p:ph type="ftr" sz="quarter" idx="11"/>
          </p:nvPr>
        </p:nvSpPr>
        <p:spPr/>
        <p:txBody>
          <a:bodyPr/>
          <a:lstStyle/>
          <a:p>
            <a:r>
              <a:rPr lang="en-US" dirty="0"/>
              <a:t>CBQ - Upcycling</a:t>
            </a:r>
          </a:p>
        </p:txBody>
      </p:sp>
      <p:sp>
        <p:nvSpPr>
          <p:cNvPr id="6" name="Slide Number Placeholder 5">
            <a:extLst>
              <a:ext uri="{FF2B5EF4-FFF2-40B4-BE49-F238E27FC236}">
                <a16:creationId xmlns:a16="http://schemas.microsoft.com/office/drawing/2014/main" id="{7304E0C3-0F11-D5EE-81F2-BC1147554D2E}"/>
              </a:ext>
            </a:extLst>
          </p:cNvPr>
          <p:cNvSpPr>
            <a:spLocks noGrp="1"/>
          </p:cNvSpPr>
          <p:nvPr>
            <p:ph type="sldNum" sz="quarter" idx="12"/>
          </p:nvPr>
        </p:nvSpPr>
        <p:spPr/>
        <p:txBody>
          <a:bodyPr/>
          <a:lstStyle/>
          <a:p>
            <a:fld id="{2C18C1E5-FB55-42F5-BD6D-9CC153FCDBE6}" type="slidenum">
              <a:rPr lang="en-US" smtClean="0"/>
              <a:pPr/>
              <a:t>2</a:t>
            </a:fld>
            <a:endParaRPr lang="en-US" dirty="0"/>
          </a:p>
        </p:txBody>
      </p:sp>
    </p:spTree>
    <p:extLst>
      <p:ext uri="{BB962C8B-B14F-4D97-AF65-F5344CB8AC3E}">
        <p14:creationId xmlns:p14="http://schemas.microsoft.com/office/powerpoint/2010/main" val="72097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3C-5AC8-7139-4097-9A4A2D095DAF}"/>
              </a:ext>
            </a:extLst>
          </p:cNvPr>
          <p:cNvSpPr>
            <a:spLocks noGrp="1"/>
          </p:cNvSpPr>
          <p:nvPr>
            <p:ph type="title"/>
          </p:nvPr>
        </p:nvSpPr>
        <p:spPr>
          <a:xfrm>
            <a:off x="838200" y="365124"/>
            <a:ext cx="10515600" cy="1503434"/>
          </a:xfrm>
        </p:spPr>
        <p:txBody>
          <a:bodyPr>
            <a:normAutofit/>
          </a:bodyPr>
          <a:lstStyle/>
          <a:p>
            <a:r>
              <a:rPr lang="en-US" sz="5300" b="1" i="0" dirty="0">
                <a:solidFill>
                  <a:srgbClr val="0267A4"/>
                </a:solidFill>
                <a:effectLst/>
                <a:latin typeface="Roboto" panose="020B0604020202020204" pitchFamily="2" charset="0"/>
              </a:rPr>
              <a:t>Textile Waste – in landfills</a:t>
            </a:r>
            <a:endParaRPr lang="en-US" dirty="0"/>
          </a:p>
        </p:txBody>
      </p:sp>
      <p:sp>
        <p:nvSpPr>
          <p:cNvPr id="3" name="Content Placeholder 2">
            <a:extLst>
              <a:ext uri="{FF2B5EF4-FFF2-40B4-BE49-F238E27FC236}">
                <a16:creationId xmlns:a16="http://schemas.microsoft.com/office/drawing/2014/main" id="{85F54B9A-BF73-9DB8-701D-B1DA162C29F4}"/>
              </a:ext>
            </a:extLst>
          </p:cNvPr>
          <p:cNvSpPr>
            <a:spLocks noGrp="1"/>
          </p:cNvSpPr>
          <p:nvPr>
            <p:ph idx="1"/>
          </p:nvPr>
        </p:nvSpPr>
        <p:spPr>
          <a:xfrm>
            <a:off x="609599" y="2304288"/>
            <a:ext cx="11012557" cy="3877056"/>
          </a:xfrm>
        </p:spPr>
        <p:txBody>
          <a:bodyPr>
            <a:normAutofit/>
          </a:bodyPr>
          <a:lstStyle/>
          <a:p>
            <a:pPr fontAlgn="base"/>
            <a:r>
              <a:rPr lang="en-US" dirty="0">
                <a:solidFill>
                  <a:srgbClr val="666666"/>
                </a:solidFill>
                <a:latin typeface="Lato" panose="020F0502020204030203" pitchFamily="34" charset="0"/>
              </a:rPr>
              <a:t>W</a:t>
            </a:r>
            <a:r>
              <a:rPr lang="en-US" b="0" i="0" dirty="0">
                <a:solidFill>
                  <a:srgbClr val="666666"/>
                </a:solidFill>
                <a:effectLst/>
                <a:latin typeface="Lato" panose="020F0502020204030203" pitchFamily="34" charset="0"/>
              </a:rPr>
              <a:t>astes money and resources</a:t>
            </a:r>
          </a:p>
          <a:p>
            <a:pPr fontAlgn="base"/>
            <a:r>
              <a:rPr lang="en-US" b="0" i="0" dirty="0">
                <a:solidFill>
                  <a:srgbClr val="666666"/>
                </a:solidFill>
                <a:effectLst/>
                <a:latin typeface="Lato" panose="020F0502020204030203" pitchFamily="34" charset="0"/>
              </a:rPr>
              <a:t>Can take 200+ years for the materials to decompose in a landfill</a:t>
            </a:r>
          </a:p>
          <a:p>
            <a:pPr fontAlgn="base"/>
            <a:r>
              <a:rPr lang="en-US" b="0" i="0" dirty="0">
                <a:solidFill>
                  <a:srgbClr val="666666"/>
                </a:solidFill>
                <a:effectLst/>
                <a:latin typeface="Lato" panose="020F0502020204030203" pitchFamily="34" charset="0"/>
              </a:rPr>
              <a:t>During the decomposition process, textiles generate greenhouse methane gas and leach toxic chemicals and dyes into the groundwater and soil.</a:t>
            </a:r>
            <a:endParaRPr lang="en-US" dirty="0"/>
          </a:p>
        </p:txBody>
      </p:sp>
      <p:sp>
        <p:nvSpPr>
          <p:cNvPr id="4" name="Date Placeholder 3">
            <a:extLst>
              <a:ext uri="{FF2B5EF4-FFF2-40B4-BE49-F238E27FC236}">
                <a16:creationId xmlns:a16="http://schemas.microsoft.com/office/drawing/2014/main" id="{4852A858-385A-CFD8-E36E-08D830DCB1EE}"/>
              </a:ext>
            </a:extLst>
          </p:cNvPr>
          <p:cNvSpPr>
            <a:spLocks noGrp="1"/>
          </p:cNvSpPr>
          <p:nvPr>
            <p:ph type="dt" sz="half" idx="10"/>
          </p:nvPr>
        </p:nvSpPr>
        <p:spPr/>
        <p:txBody>
          <a:bodyPr/>
          <a:lstStyle/>
          <a:p>
            <a:r>
              <a:rPr lang="en-US" dirty="0"/>
              <a:t>May 3, 2022</a:t>
            </a:r>
          </a:p>
        </p:txBody>
      </p:sp>
      <p:sp>
        <p:nvSpPr>
          <p:cNvPr id="5" name="Footer Placeholder 4">
            <a:extLst>
              <a:ext uri="{FF2B5EF4-FFF2-40B4-BE49-F238E27FC236}">
                <a16:creationId xmlns:a16="http://schemas.microsoft.com/office/drawing/2014/main" id="{BDFD2E6F-4A1D-67AE-5A3C-CA306B7A1C27}"/>
              </a:ext>
            </a:extLst>
          </p:cNvPr>
          <p:cNvSpPr>
            <a:spLocks noGrp="1"/>
          </p:cNvSpPr>
          <p:nvPr>
            <p:ph type="ftr" sz="quarter" idx="11"/>
          </p:nvPr>
        </p:nvSpPr>
        <p:spPr/>
        <p:txBody>
          <a:bodyPr/>
          <a:lstStyle/>
          <a:p>
            <a:r>
              <a:rPr lang="en-US" dirty="0"/>
              <a:t>CBQ - Upcycling</a:t>
            </a:r>
          </a:p>
        </p:txBody>
      </p:sp>
      <p:sp>
        <p:nvSpPr>
          <p:cNvPr id="6" name="Slide Number Placeholder 5">
            <a:extLst>
              <a:ext uri="{FF2B5EF4-FFF2-40B4-BE49-F238E27FC236}">
                <a16:creationId xmlns:a16="http://schemas.microsoft.com/office/drawing/2014/main" id="{7304E0C3-0F11-D5EE-81F2-BC1147554D2E}"/>
              </a:ext>
            </a:extLst>
          </p:cNvPr>
          <p:cNvSpPr>
            <a:spLocks noGrp="1"/>
          </p:cNvSpPr>
          <p:nvPr>
            <p:ph type="sldNum" sz="quarter" idx="12"/>
          </p:nvPr>
        </p:nvSpPr>
        <p:spPr/>
        <p:txBody>
          <a:bodyPr/>
          <a:lstStyle/>
          <a:p>
            <a:fld id="{2C18C1E5-FB55-42F5-BD6D-9CC153FCDBE6}" type="slidenum">
              <a:rPr lang="en-US" smtClean="0"/>
              <a:pPr/>
              <a:t>3</a:t>
            </a:fld>
            <a:endParaRPr lang="en-US" dirty="0"/>
          </a:p>
        </p:txBody>
      </p:sp>
    </p:spTree>
    <p:extLst>
      <p:ext uri="{BB962C8B-B14F-4D97-AF65-F5344CB8AC3E}">
        <p14:creationId xmlns:p14="http://schemas.microsoft.com/office/powerpoint/2010/main" val="9498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D3C-5AC8-7139-4097-9A4A2D095DAF}"/>
              </a:ext>
            </a:extLst>
          </p:cNvPr>
          <p:cNvSpPr>
            <a:spLocks noGrp="1"/>
          </p:cNvSpPr>
          <p:nvPr>
            <p:ph type="title"/>
          </p:nvPr>
        </p:nvSpPr>
        <p:spPr>
          <a:xfrm>
            <a:off x="838200" y="365124"/>
            <a:ext cx="10515600" cy="1503434"/>
          </a:xfrm>
        </p:spPr>
        <p:txBody>
          <a:bodyPr>
            <a:normAutofit/>
          </a:bodyPr>
          <a:lstStyle/>
          <a:p>
            <a:r>
              <a:rPr lang="en-US" sz="5300" b="1" i="0" dirty="0">
                <a:solidFill>
                  <a:srgbClr val="0267A4"/>
                </a:solidFill>
                <a:effectLst/>
                <a:latin typeface="Roboto" panose="020B0604020202020204" pitchFamily="2" charset="0"/>
              </a:rPr>
              <a:t>Textile Production</a:t>
            </a:r>
            <a:endParaRPr lang="en-US" dirty="0"/>
          </a:p>
        </p:txBody>
      </p:sp>
      <p:sp>
        <p:nvSpPr>
          <p:cNvPr id="3" name="Content Placeholder 2">
            <a:extLst>
              <a:ext uri="{FF2B5EF4-FFF2-40B4-BE49-F238E27FC236}">
                <a16:creationId xmlns:a16="http://schemas.microsoft.com/office/drawing/2014/main" id="{85F54B9A-BF73-9DB8-701D-B1DA162C29F4}"/>
              </a:ext>
            </a:extLst>
          </p:cNvPr>
          <p:cNvSpPr>
            <a:spLocks noGrp="1"/>
          </p:cNvSpPr>
          <p:nvPr>
            <p:ph idx="1"/>
          </p:nvPr>
        </p:nvSpPr>
        <p:spPr>
          <a:xfrm>
            <a:off x="609599" y="2304288"/>
            <a:ext cx="11012557" cy="3877056"/>
          </a:xfrm>
        </p:spPr>
        <p:txBody>
          <a:bodyPr>
            <a:normAutofit/>
          </a:bodyPr>
          <a:lstStyle/>
          <a:p>
            <a:pPr marL="0" indent="0" algn="l" fontAlgn="base">
              <a:buNone/>
            </a:pPr>
            <a:r>
              <a:rPr lang="en-US" b="0" i="0" dirty="0">
                <a:solidFill>
                  <a:srgbClr val="666666"/>
                </a:solidFill>
                <a:effectLst/>
                <a:latin typeface="Lato" panose="020B0604020202020204" pitchFamily="34" charset="0"/>
              </a:rPr>
              <a:t>Textile production requires significant amounts of chemicals, water, energy, and other natural resources. </a:t>
            </a:r>
          </a:p>
          <a:p>
            <a:pPr marL="0" indent="0" algn="l" fontAlgn="base">
              <a:buNone/>
            </a:pPr>
            <a:r>
              <a:rPr lang="en-US" b="0" i="0" dirty="0">
                <a:solidFill>
                  <a:srgbClr val="666666"/>
                </a:solidFill>
                <a:effectLst/>
                <a:latin typeface="Lato" panose="020B0604020202020204" pitchFamily="34" charset="0"/>
              </a:rPr>
              <a:t>According to the World Resources Institute, it takes </a:t>
            </a:r>
            <a:r>
              <a:rPr lang="en-US" b="1" i="0" dirty="0">
                <a:solidFill>
                  <a:srgbClr val="666666"/>
                </a:solidFill>
                <a:effectLst/>
                <a:latin typeface="Lato" panose="020B0604020202020204" pitchFamily="34" charset="0"/>
              </a:rPr>
              <a:t>713 </a:t>
            </a:r>
            <a:r>
              <a:rPr lang="en-US" b="1" dirty="0">
                <a:solidFill>
                  <a:srgbClr val="666666"/>
                </a:solidFill>
                <a:latin typeface="Lato" panose="020B0604020202020204" pitchFamily="34" charset="0"/>
              </a:rPr>
              <a:t>gallons </a:t>
            </a:r>
            <a:r>
              <a:rPr lang="en-US" b="1" i="0" dirty="0">
                <a:solidFill>
                  <a:srgbClr val="666666"/>
                </a:solidFill>
                <a:effectLst/>
                <a:latin typeface="Lato" panose="020B0604020202020204" pitchFamily="34" charset="0"/>
              </a:rPr>
              <a:t>of water to make one cotton shirt</a:t>
            </a:r>
            <a:r>
              <a:rPr lang="en-US" b="0" i="0" dirty="0">
                <a:solidFill>
                  <a:srgbClr val="666666"/>
                </a:solidFill>
                <a:effectLst/>
                <a:latin typeface="Lato" panose="020B0604020202020204" pitchFamily="34" charset="0"/>
              </a:rPr>
              <a:t>. </a:t>
            </a:r>
            <a:endParaRPr lang="en-US" dirty="0"/>
          </a:p>
        </p:txBody>
      </p:sp>
      <p:sp>
        <p:nvSpPr>
          <p:cNvPr id="4" name="Date Placeholder 3">
            <a:extLst>
              <a:ext uri="{FF2B5EF4-FFF2-40B4-BE49-F238E27FC236}">
                <a16:creationId xmlns:a16="http://schemas.microsoft.com/office/drawing/2014/main" id="{4852A858-385A-CFD8-E36E-08D830DCB1EE}"/>
              </a:ext>
            </a:extLst>
          </p:cNvPr>
          <p:cNvSpPr>
            <a:spLocks noGrp="1"/>
          </p:cNvSpPr>
          <p:nvPr>
            <p:ph type="dt" sz="half" idx="10"/>
          </p:nvPr>
        </p:nvSpPr>
        <p:spPr/>
        <p:txBody>
          <a:bodyPr/>
          <a:lstStyle/>
          <a:p>
            <a:r>
              <a:rPr lang="en-US" dirty="0"/>
              <a:t>May 3, 2022</a:t>
            </a:r>
          </a:p>
        </p:txBody>
      </p:sp>
      <p:sp>
        <p:nvSpPr>
          <p:cNvPr id="5" name="Footer Placeholder 4">
            <a:extLst>
              <a:ext uri="{FF2B5EF4-FFF2-40B4-BE49-F238E27FC236}">
                <a16:creationId xmlns:a16="http://schemas.microsoft.com/office/drawing/2014/main" id="{BDFD2E6F-4A1D-67AE-5A3C-CA306B7A1C27}"/>
              </a:ext>
            </a:extLst>
          </p:cNvPr>
          <p:cNvSpPr>
            <a:spLocks noGrp="1"/>
          </p:cNvSpPr>
          <p:nvPr>
            <p:ph type="ftr" sz="quarter" idx="11"/>
          </p:nvPr>
        </p:nvSpPr>
        <p:spPr/>
        <p:txBody>
          <a:bodyPr/>
          <a:lstStyle/>
          <a:p>
            <a:r>
              <a:rPr lang="en-US" dirty="0"/>
              <a:t>CBQ - Upcycling</a:t>
            </a:r>
          </a:p>
        </p:txBody>
      </p:sp>
      <p:sp>
        <p:nvSpPr>
          <p:cNvPr id="6" name="Slide Number Placeholder 5">
            <a:extLst>
              <a:ext uri="{FF2B5EF4-FFF2-40B4-BE49-F238E27FC236}">
                <a16:creationId xmlns:a16="http://schemas.microsoft.com/office/drawing/2014/main" id="{7304E0C3-0F11-D5EE-81F2-BC1147554D2E}"/>
              </a:ext>
            </a:extLst>
          </p:cNvPr>
          <p:cNvSpPr>
            <a:spLocks noGrp="1"/>
          </p:cNvSpPr>
          <p:nvPr>
            <p:ph type="sldNum" sz="quarter" idx="12"/>
          </p:nvPr>
        </p:nvSpPr>
        <p:spPr/>
        <p:txBody>
          <a:bodyPr/>
          <a:lstStyle/>
          <a:p>
            <a:fld id="{2C18C1E5-FB55-42F5-BD6D-9CC153FCDBE6}" type="slidenum">
              <a:rPr lang="en-US" smtClean="0"/>
              <a:pPr/>
              <a:t>4</a:t>
            </a:fld>
            <a:endParaRPr lang="en-US" dirty="0"/>
          </a:p>
        </p:txBody>
      </p:sp>
    </p:spTree>
    <p:extLst>
      <p:ext uri="{BB962C8B-B14F-4D97-AF65-F5344CB8AC3E}">
        <p14:creationId xmlns:p14="http://schemas.microsoft.com/office/powerpoint/2010/main" val="365612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EA8D-24C1-0FE1-5ACB-F756F1E0E963}"/>
              </a:ext>
            </a:extLst>
          </p:cNvPr>
          <p:cNvSpPr>
            <a:spLocks noGrp="1"/>
          </p:cNvSpPr>
          <p:nvPr>
            <p:ph type="title"/>
          </p:nvPr>
        </p:nvSpPr>
        <p:spPr>
          <a:xfrm>
            <a:off x="838200" y="2297663"/>
            <a:ext cx="10412896" cy="1227415"/>
          </a:xfrm>
        </p:spPr>
        <p:txBody>
          <a:bodyPr>
            <a:noAutofit/>
          </a:bodyPr>
          <a:lstStyle/>
          <a:p>
            <a:r>
              <a:rPr lang="en-US" sz="8800" b="0" i="0" dirty="0">
                <a:solidFill>
                  <a:srgbClr val="000000"/>
                </a:solidFill>
                <a:effectLst/>
                <a:latin typeface="Open Sans" panose="020B0606030504020204" pitchFamily="34" charset="0"/>
              </a:rPr>
              <a:t>Upcycle or Recycle?</a:t>
            </a:r>
            <a:endParaRPr lang="en-US" sz="8800" dirty="0"/>
          </a:p>
        </p:txBody>
      </p:sp>
      <p:sp>
        <p:nvSpPr>
          <p:cNvPr id="3" name="Date Placeholder 2">
            <a:extLst>
              <a:ext uri="{FF2B5EF4-FFF2-40B4-BE49-F238E27FC236}">
                <a16:creationId xmlns:a16="http://schemas.microsoft.com/office/drawing/2014/main" id="{F5993080-6ABA-9351-DC8D-985B9AD02A55}"/>
              </a:ext>
            </a:extLst>
          </p:cNvPr>
          <p:cNvSpPr>
            <a:spLocks noGrp="1"/>
          </p:cNvSpPr>
          <p:nvPr>
            <p:ph type="dt" sz="half" idx="10"/>
          </p:nvPr>
        </p:nvSpPr>
        <p:spPr/>
        <p:txBody>
          <a:bodyPr/>
          <a:lstStyle/>
          <a:p>
            <a:r>
              <a:rPr lang="en-US" dirty="0"/>
              <a:t>May 2022</a:t>
            </a:r>
          </a:p>
        </p:txBody>
      </p:sp>
      <p:sp>
        <p:nvSpPr>
          <p:cNvPr id="4" name="Footer Placeholder 3">
            <a:extLst>
              <a:ext uri="{FF2B5EF4-FFF2-40B4-BE49-F238E27FC236}">
                <a16:creationId xmlns:a16="http://schemas.microsoft.com/office/drawing/2014/main" id="{9D736871-535F-7E11-777D-E063EE2F7128}"/>
              </a:ext>
            </a:extLst>
          </p:cNvPr>
          <p:cNvSpPr>
            <a:spLocks noGrp="1"/>
          </p:cNvSpPr>
          <p:nvPr>
            <p:ph type="ftr" sz="quarter" idx="11"/>
          </p:nvPr>
        </p:nvSpPr>
        <p:spPr/>
        <p:txBody>
          <a:bodyPr/>
          <a:lstStyle/>
          <a:p>
            <a:r>
              <a:rPr lang="en-US" dirty="0"/>
              <a:t>CBQ Recycle/Upcycle</a:t>
            </a:r>
          </a:p>
        </p:txBody>
      </p:sp>
      <p:sp>
        <p:nvSpPr>
          <p:cNvPr id="5" name="Slide Number Placeholder 4">
            <a:extLst>
              <a:ext uri="{FF2B5EF4-FFF2-40B4-BE49-F238E27FC236}">
                <a16:creationId xmlns:a16="http://schemas.microsoft.com/office/drawing/2014/main" id="{3FA0148A-E507-FC88-19B6-CEBBD5CE8958}"/>
              </a:ext>
            </a:extLst>
          </p:cNvPr>
          <p:cNvSpPr>
            <a:spLocks noGrp="1"/>
          </p:cNvSpPr>
          <p:nvPr>
            <p:ph type="sldNum" sz="quarter" idx="12"/>
          </p:nvPr>
        </p:nvSpPr>
        <p:spPr/>
        <p:txBody>
          <a:bodyPr/>
          <a:lstStyle/>
          <a:p>
            <a:fld id="{2C18C1E5-FB55-42F5-BD6D-9CC153FCDBE6}" type="slidenum">
              <a:rPr lang="en-US" smtClean="0"/>
              <a:pPr/>
              <a:t>5</a:t>
            </a:fld>
            <a:endParaRPr lang="en-US" dirty="0"/>
          </a:p>
        </p:txBody>
      </p:sp>
    </p:spTree>
    <p:extLst>
      <p:ext uri="{BB962C8B-B14F-4D97-AF65-F5344CB8AC3E}">
        <p14:creationId xmlns:p14="http://schemas.microsoft.com/office/powerpoint/2010/main" val="294913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EA8D-24C1-0FE1-5ACB-F756F1E0E963}"/>
              </a:ext>
            </a:extLst>
          </p:cNvPr>
          <p:cNvSpPr>
            <a:spLocks noGrp="1"/>
          </p:cNvSpPr>
          <p:nvPr>
            <p:ph type="title"/>
          </p:nvPr>
        </p:nvSpPr>
        <p:spPr>
          <a:xfrm>
            <a:off x="318052" y="136526"/>
            <a:ext cx="11754678" cy="4819787"/>
          </a:xfrm>
        </p:spPr>
        <p:txBody>
          <a:bodyPr>
            <a:noAutofit/>
          </a:bodyPr>
          <a:lstStyle/>
          <a:p>
            <a:pPr algn="l"/>
            <a:r>
              <a:rPr lang="en-US" sz="2000" b="0" i="0" dirty="0">
                <a:solidFill>
                  <a:srgbClr val="000000"/>
                </a:solidFill>
                <a:effectLst/>
                <a:latin typeface="Verdana" panose="020B0604030504040204" pitchFamily="34" charset="0"/>
              </a:rPr>
              <a:t>Reduce, Reuse </a:t>
            </a:r>
            <a:r>
              <a:rPr lang="en-US" sz="2000" dirty="0">
                <a:solidFill>
                  <a:srgbClr val="000000"/>
                </a:solidFill>
                <a:latin typeface="Verdana" panose="020B0604030504040204" pitchFamily="34" charset="0"/>
              </a:rPr>
              <a:t>- R</a:t>
            </a:r>
            <a:r>
              <a:rPr lang="en-US" sz="2000" b="0" i="0" dirty="0">
                <a:solidFill>
                  <a:srgbClr val="000000"/>
                </a:solidFill>
                <a:effectLst/>
                <a:latin typeface="Verdana" panose="020B0604030504040204" pitchFamily="34" charset="0"/>
              </a:rPr>
              <a:t>ecycle.</a:t>
            </a: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 </a:t>
            </a: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Reducing your consumption is the first step and one of the most important. </a:t>
            </a:r>
            <a:br>
              <a:rPr lang="en-US" sz="2000" dirty="0">
                <a:solidFill>
                  <a:srgbClr val="000000"/>
                </a:solidFill>
                <a:latin typeface="Verdana" panose="020B0604030504040204" pitchFamily="34" charset="0"/>
              </a:rPr>
            </a:b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The second step is where we see upcycling come into play. Reusing the products that we have obtained instead of throwing them directly into the garbage lightens the waste that we have in the United States. Upcycling is the action of taking an object and converting it into something new that can be continuously used.  </a:t>
            </a:r>
            <a:br>
              <a:rPr lang="en-US" sz="2000" b="0" i="0" dirty="0">
                <a:solidFill>
                  <a:srgbClr val="000000"/>
                </a:solidFill>
                <a:effectLst/>
                <a:latin typeface="Verdana" panose="020B0604030504040204" pitchFamily="34" charset="0"/>
              </a:rPr>
            </a:b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The final step of the process is recycling as much as we can to reuse it in manufacturing. The difference between recycling and upcycling is that recycling has to go through a facility to break it down in order to reuse it in the manufacturing process. </a:t>
            </a:r>
            <a:br>
              <a:rPr lang="en-US" sz="2000" b="0" i="0" dirty="0">
                <a:solidFill>
                  <a:srgbClr val="000000"/>
                </a:solidFill>
                <a:effectLst/>
                <a:latin typeface="Verdana" panose="020B0604030504040204" pitchFamily="34" charset="0"/>
              </a:rPr>
            </a:br>
            <a:br>
              <a:rPr lang="en-US" sz="2000" b="0" i="0" dirty="0">
                <a:solidFill>
                  <a:srgbClr val="000000"/>
                </a:solidFill>
                <a:effectLst/>
                <a:latin typeface="Verdana" panose="020B0604030504040204" pitchFamily="34" charset="0"/>
              </a:rPr>
            </a:br>
            <a:r>
              <a:rPr lang="en-US" sz="2000" b="0" i="0" dirty="0">
                <a:solidFill>
                  <a:srgbClr val="000000"/>
                </a:solidFill>
                <a:effectLst/>
                <a:latin typeface="Verdana" panose="020B0604030504040204" pitchFamily="34" charset="0"/>
              </a:rPr>
              <a:t>Upcycling is where you take the product and reuse it around your home to create something of use for you. </a:t>
            </a:r>
          </a:p>
        </p:txBody>
      </p:sp>
      <p:sp>
        <p:nvSpPr>
          <p:cNvPr id="3" name="Date Placeholder 2">
            <a:extLst>
              <a:ext uri="{FF2B5EF4-FFF2-40B4-BE49-F238E27FC236}">
                <a16:creationId xmlns:a16="http://schemas.microsoft.com/office/drawing/2014/main" id="{F5993080-6ABA-9351-DC8D-985B9AD02A55}"/>
              </a:ext>
            </a:extLst>
          </p:cNvPr>
          <p:cNvSpPr>
            <a:spLocks noGrp="1"/>
          </p:cNvSpPr>
          <p:nvPr>
            <p:ph type="dt" sz="half" idx="10"/>
          </p:nvPr>
        </p:nvSpPr>
        <p:spPr/>
        <p:txBody>
          <a:bodyPr/>
          <a:lstStyle/>
          <a:p>
            <a:r>
              <a:rPr lang="en-US" dirty="0"/>
              <a:t>May 2022</a:t>
            </a:r>
          </a:p>
        </p:txBody>
      </p:sp>
      <p:sp>
        <p:nvSpPr>
          <p:cNvPr id="4" name="Footer Placeholder 3">
            <a:extLst>
              <a:ext uri="{FF2B5EF4-FFF2-40B4-BE49-F238E27FC236}">
                <a16:creationId xmlns:a16="http://schemas.microsoft.com/office/drawing/2014/main" id="{9D736871-535F-7E11-777D-E063EE2F7128}"/>
              </a:ext>
            </a:extLst>
          </p:cNvPr>
          <p:cNvSpPr>
            <a:spLocks noGrp="1"/>
          </p:cNvSpPr>
          <p:nvPr>
            <p:ph type="ftr" sz="quarter" idx="11"/>
          </p:nvPr>
        </p:nvSpPr>
        <p:spPr/>
        <p:txBody>
          <a:bodyPr/>
          <a:lstStyle/>
          <a:p>
            <a:r>
              <a:rPr lang="en-US" dirty="0"/>
              <a:t>CBQ Recycle/Upcycle</a:t>
            </a:r>
          </a:p>
        </p:txBody>
      </p:sp>
      <p:sp>
        <p:nvSpPr>
          <p:cNvPr id="5" name="Slide Number Placeholder 4">
            <a:extLst>
              <a:ext uri="{FF2B5EF4-FFF2-40B4-BE49-F238E27FC236}">
                <a16:creationId xmlns:a16="http://schemas.microsoft.com/office/drawing/2014/main" id="{3FA0148A-E507-FC88-19B6-CEBBD5CE8958}"/>
              </a:ext>
            </a:extLst>
          </p:cNvPr>
          <p:cNvSpPr>
            <a:spLocks noGrp="1"/>
          </p:cNvSpPr>
          <p:nvPr>
            <p:ph type="sldNum" sz="quarter" idx="12"/>
          </p:nvPr>
        </p:nvSpPr>
        <p:spPr/>
        <p:txBody>
          <a:bodyPr/>
          <a:lstStyle/>
          <a:p>
            <a:fld id="{2C18C1E5-FB55-42F5-BD6D-9CC153FCDBE6}" type="slidenum">
              <a:rPr lang="en-US" smtClean="0"/>
              <a:pPr/>
              <a:t>6</a:t>
            </a:fld>
            <a:endParaRPr lang="en-US" dirty="0"/>
          </a:p>
        </p:txBody>
      </p:sp>
    </p:spTree>
    <p:extLst>
      <p:ext uri="{BB962C8B-B14F-4D97-AF65-F5344CB8AC3E}">
        <p14:creationId xmlns:p14="http://schemas.microsoft.com/office/powerpoint/2010/main" val="311325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5577-B66F-82E7-8924-112E37BC4456}"/>
              </a:ext>
            </a:extLst>
          </p:cNvPr>
          <p:cNvSpPr>
            <a:spLocks noGrp="1"/>
          </p:cNvSpPr>
          <p:nvPr>
            <p:ph type="title"/>
          </p:nvPr>
        </p:nvSpPr>
        <p:spPr>
          <a:xfrm>
            <a:off x="1527048" y="932688"/>
            <a:ext cx="4568952" cy="2340599"/>
          </a:xfrm>
        </p:spPr>
        <p:txBody>
          <a:bodyPr/>
          <a:lstStyle/>
          <a:p>
            <a:r>
              <a:rPr lang="en-US" dirty="0"/>
              <a:t>Ian Berry</a:t>
            </a:r>
          </a:p>
        </p:txBody>
      </p:sp>
      <p:sp>
        <p:nvSpPr>
          <p:cNvPr id="3" name="Date Placeholder 2">
            <a:extLst>
              <a:ext uri="{FF2B5EF4-FFF2-40B4-BE49-F238E27FC236}">
                <a16:creationId xmlns:a16="http://schemas.microsoft.com/office/drawing/2014/main" id="{91F7224E-53DE-043A-A466-4324BAD58220}"/>
              </a:ext>
            </a:extLst>
          </p:cNvPr>
          <p:cNvSpPr>
            <a:spLocks noGrp="1"/>
          </p:cNvSpPr>
          <p:nvPr>
            <p:ph type="dt" sz="half" idx="10"/>
          </p:nvPr>
        </p:nvSpPr>
        <p:spPr/>
        <p:txBody>
          <a:bodyPr/>
          <a:lstStyle/>
          <a:p>
            <a:r>
              <a:rPr lang="en-US"/>
              <a:t>9/3/20XX</a:t>
            </a:r>
            <a:endParaRPr lang="en-US" dirty="0"/>
          </a:p>
        </p:txBody>
      </p:sp>
      <p:sp>
        <p:nvSpPr>
          <p:cNvPr id="4" name="Footer Placeholder 3">
            <a:extLst>
              <a:ext uri="{FF2B5EF4-FFF2-40B4-BE49-F238E27FC236}">
                <a16:creationId xmlns:a16="http://schemas.microsoft.com/office/drawing/2014/main" id="{F857E4F0-F907-E9AC-474E-58B147087FEB}"/>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8152353-503D-541D-35F7-A3E6D4859DDE}"/>
              </a:ext>
            </a:extLst>
          </p:cNvPr>
          <p:cNvSpPr>
            <a:spLocks noGrp="1"/>
          </p:cNvSpPr>
          <p:nvPr>
            <p:ph type="sldNum" sz="quarter" idx="12"/>
          </p:nvPr>
        </p:nvSpPr>
        <p:spPr/>
        <p:txBody>
          <a:bodyPr/>
          <a:lstStyle/>
          <a:p>
            <a:fld id="{2C18C1E5-FB55-42F5-BD6D-9CC153FCDBE6}" type="slidenum">
              <a:rPr lang="en-US" smtClean="0"/>
              <a:pPr/>
              <a:t>7</a:t>
            </a:fld>
            <a:endParaRPr lang="en-US" dirty="0"/>
          </a:p>
        </p:txBody>
      </p:sp>
      <p:sp>
        <p:nvSpPr>
          <p:cNvPr id="6" name="Text Placeholder 5">
            <a:extLst>
              <a:ext uri="{FF2B5EF4-FFF2-40B4-BE49-F238E27FC236}">
                <a16:creationId xmlns:a16="http://schemas.microsoft.com/office/drawing/2014/main" id="{2D452285-0B76-2539-B175-AAC6A3539F70}"/>
              </a:ext>
            </a:extLst>
          </p:cNvPr>
          <p:cNvSpPr>
            <a:spLocks noGrp="1"/>
          </p:cNvSpPr>
          <p:nvPr>
            <p:ph type="body" sz="quarter" idx="13"/>
          </p:nvPr>
        </p:nvSpPr>
        <p:spPr>
          <a:xfrm>
            <a:off x="1527048" y="3694176"/>
            <a:ext cx="4114800" cy="1500676"/>
          </a:xfrm>
        </p:spPr>
        <p:txBody>
          <a:bodyPr/>
          <a:lstStyle/>
          <a:p>
            <a:r>
              <a:rPr lang="en-US" dirty="0"/>
              <a:t>Art in Denim</a:t>
            </a:r>
          </a:p>
        </p:txBody>
      </p:sp>
      <p:pic>
        <p:nvPicPr>
          <p:cNvPr id="8" name="Picture 7">
            <a:extLst>
              <a:ext uri="{FF2B5EF4-FFF2-40B4-BE49-F238E27FC236}">
                <a16:creationId xmlns:a16="http://schemas.microsoft.com/office/drawing/2014/main" id="{376CACAD-0E82-CEFB-7A5E-B5512249BBAB}"/>
              </a:ext>
            </a:extLst>
          </p:cNvPr>
          <p:cNvPicPr>
            <a:picLocks noChangeAspect="1"/>
          </p:cNvPicPr>
          <p:nvPr/>
        </p:nvPicPr>
        <p:blipFill>
          <a:blip r:embed="rId2"/>
          <a:stretch>
            <a:fillRect/>
          </a:stretch>
        </p:blipFill>
        <p:spPr>
          <a:xfrm>
            <a:off x="7666227" y="458511"/>
            <a:ext cx="4121862" cy="5940977"/>
          </a:xfrm>
          <a:prstGeom prst="rect">
            <a:avLst/>
          </a:prstGeom>
        </p:spPr>
      </p:pic>
    </p:spTree>
    <p:extLst>
      <p:ext uri="{BB962C8B-B14F-4D97-AF65-F5344CB8AC3E}">
        <p14:creationId xmlns:p14="http://schemas.microsoft.com/office/powerpoint/2010/main" val="228484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0315-B254-DDC3-C92E-3F254621AAC4}"/>
              </a:ext>
            </a:extLst>
          </p:cNvPr>
          <p:cNvSpPr>
            <a:spLocks noGrp="1"/>
          </p:cNvSpPr>
          <p:nvPr>
            <p:ph type="title"/>
          </p:nvPr>
        </p:nvSpPr>
        <p:spPr/>
        <p:txBody>
          <a:bodyPr/>
          <a:lstStyle/>
          <a:p>
            <a:r>
              <a:rPr lang="en-US" dirty="0"/>
              <a:t>CBQ upcycling</a:t>
            </a:r>
          </a:p>
        </p:txBody>
      </p:sp>
      <p:sp>
        <p:nvSpPr>
          <p:cNvPr id="3" name="Text Placeholder 2">
            <a:extLst>
              <a:ext uri="{FF2B5EF4-FFF2-40B4-BE49-F238E27FC236}">
                <a16:creationId xmlns:a16="http://schemas.microsoft.com/office/drawing/2014/main" id="{932CA76B-25FE-967F-F298-7CC66359C736}"/>
              </a:ext>
            </a:extLst>
          </p:cNvPr>
          <p:cNvSpPr>
            <a:spLocks noGrp="1"/>
          </p:cNvSpPr>
          <p:nvPr>
            <p:ph type="body" sz="quarter" idx="13"/>
          </p:nvPr>
        </p:nvSpPr>
        <p:spPr/>
        <p:txBody>
          <a:bodyPr/>
          <a:lstStyle/>
          <a:p>
            <a:r>
              <a:rPr lang="en-US" dirty="0"/>
              <a:t>Submissions/discussion</a:t>
            </a:r>
          </a:p>
        </p:txBody>
      </p:sp>
    </p:spTree>
    <p:extLst>
      <p:ext uri="{BB962C8B-B14F-4D97-AF65-F5344CB8AC3E}">
        <p14:creationId xmlns:p14="http://schemas.microsoft.com/office/powerpoint/2010/main" val="314992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0E1D5B-D59E-0636-AB8B-7DB94B350A63}"/>
              </a:ext>
            </a:extLst>
          </p:cNvPr>
          <p:cNvPicPr>
            <a:picLocks noChangeAspect="1"/>
          </p:cNvPicPr>
          <p:nvPr/>
        </p:nvPicPr>
        <p:blipFill>
          <a:blip r:embed="rId2"/>
          <a:stretch>
            <a:fillRect/>
          </a:stretch>
        </p:blipFill>
        <p:spPr>
          <a:xfrm>
            <a:off x="3220279" y="1548970"/>
            <a:ext cx="5989652" cy="3760060"/>
          </a:xfrm>
          <a:prstGeom prst="rect">
            <a:avLst/>
          </a:prstGeom>
        </p:spPr>
      </p:pic>
    </p:spTree>
    <p:extLst>
      <p:ext uri="{BB962C8B-B14F-4D97-AF65-F5344CB8AC3E}">
        <p14:creationId xmlns:p14="http://schemas.microsoft.com/office/powerpoint/2010/main" val="111780725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3.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 presentation</Template>
  <TotalTime>358</TotalTime>
  <Words>690</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Droid Sans</vt:lpstr>
      <vt:lpstr>Lato</vt:lpstr>
      <vt:lpstr>Open Sans</vt:lpstr>
      <vt:lpstr>Roboto</vt:lpstr>
      <vt:lpstr>The Hand Black</vt:lpstr>
      <vt:lpstr>The Serif Hand Black</vt:lpstr>
      <vt:lpstr>Verdana</vt:lpstr>
      <vt:lpstr>SketchyVTI</vt:lpstr>
      <vt:lpstr>Recycle/Upcycle</vt:lpstr>
      <vt:lpstr>Some Facts About Textile Waste (Council for Textile Recycling)</vt:lpstr>
      <vt:lpstr>Textile Waste – in landfills</vt:lpstr>
      <vt:lpstr>Textile Production</vt:lpstr>
      <vt:lpstr>Upcycle or Recycle?</vt:lpstr>
      <vt:lpstr>Reduce, Reuse - Recycle.   Reducing your consumption is the first step and one of the most important.   The second step is where we see upcycling come into play. Reusing the products that we have obtained instead of throwing them directly into the garbage lightens the waste that we have in the United States. Upcycling is the action of taking an object and converting it into something new that can be continuously used.    The final step of the process is recycling as much as we can to reuse it in manufacturing. The difference between recycling and upcycling is that recycling has to go through a facility to break it down in order to reuse it in the manufacturing process.   Upcycling is where you take the product and reuse it around your home to create something of use for you. </vt:lpstr>
      <vt:lpstr>Ian Berry</vt:lpstr>
      <vt:lpstr>CBQ upcycling</vt:lpstr>
      <vt:lpstr>PowerPoint Presentation</vt:lpstr>
      <vt:lpstr>PowerPoint Presentation</vt:lpstr>
      <vt:lpstr>Rules</vt:lpstr>
      <vt:lpstr>Guidelines for sewing</vt:lpstr>
      <vt:lpstr>Good places to sow hearts</vt:lpstr>
      <vt:lpstr>https://www.ifoundaquiltedheart.com/category/other/ifaqh/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Recycle/Upcycle</dc:title>
  <dc:creator>Debra Morrissey</dc:creator>
  <cp:lastModifiedBy>Debra Morrissey</cp:lastModifiedBy>
  <cp:revision>5</cp:revision>
  <dcterms:created xsi:type="dcterms:W3CDTF">2022-04-30T00:40:12Z</dcterms:created>
  <dcterms:modified xsi:type="dcterms:W3CDTF">2022-05-03T15:51:11Z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